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63" r:id="rId2"/>
    <p:sldId id="257" r:id="rId3"/>
  </p:sldIdLst>
  <p:sldSz cx="6858000" cy="9144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64" d="100"/>
          <a:sy n="64" d="100"/>
        </p:scale>
        <p:origin x="2610" y="78"/>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a:t>Click to edit Master title style</a:t>
            </a:r>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4E97EBD1-A62B-094F-A170-E18F593F539B}" type="datetimeFigureOut">
              <a:rPr lang="en-US" smtClean="0"/>
              <a:t>8/7/2020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E36319-9186-C54B-89FB-39224E1BE77E}" type="slidenum">
              <a:rPr lang="en-US" smtClean="0"/>
              <a:t>‹#›</a:t>
            </a:fld>
            <a:endParaRPr lang="en-US"/>
          </a:p>
        </p:txBody>
      </p:sp>
    </p:spTree>
    <p:extLst>
      <p:ext uri="{BB962C8B-B14F-4D97-AF65-F5344CB8AC3E}">
        <p14:creationId xmlns:p14="http://schemas.microsoft.com/office/powerpoint/2010/main" val="22885328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E97EBD1-A62B-094F-A170-E18F593F539B}" type="datetimeFigureOut">
              <a:rPr lang="en-US" smtClean="0"/>
              <a:t>8/7/2020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E36319-9186-C54B-89FB-39224E1BE77E}" type="slidenum">
              <a:rPr lang="en-US" smtClean="0"/>
              <a:t>‹#›</a:t>
            </a:fld>
            <a:endParaRPr lang="en-US"/>
          </a:p>
        </p:txBody>
      </p:sp>
    </p:spTree>
    <p:extLst>
      <p:ext uri="{BB962C8B-B14F-4D97-AF65-F5344CB8AC3E}">
        <p14:creationId xmlns:p14="http://schemas.microsoft.com/office/powerpoint/2010/main" val="13353145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5"/>
            <a:ext cx="1543050" cy="780203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42900" y="366185"/>
            <a:ext cx="4514850" cy="78020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E97EBD1-A62B-094F-A170-E18F593F539B}" type="datetimeFigureOut">
              <a:rPr lang="en-US" smtClean="0"/>
              <a:t>8/7/2020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E36319-9186-C54B-89FB-39224E1BE77E}" type="slidenum">
              <a:rPr lang="en-US" smtClean="0"/>
              <a:t>‹#›</a:t>
            </a:fld>
            <a:endParaRPr lang="en-US"/>
          </a:p>
        </p:txBody>
      </p:sp>
    </p:spTree>
    <p:extLst>
      <p:ext uri="{BB962C8B-B14F-4D97-AF65-F5344CB8AC3E}">
        <p14:creationId xmlns:p14="http://schemas.microsoft.com/office/powerpoint/2010/main" val="8249670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E97EBD1-A62B-094F-A170-E18F593F539B}" type="datetimeFigureOut">
              <a:rPr lang="en-US" smtClean="0"/>
              <a:t>8/7/2020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E36319-9186-C54B-89FB-39224E1BE77E}" type="slidenum">
              <a:rPr lang="en-US" smtClean="0"/>
              <a:t>‹#›</a:t>
            </a:fld>
            <a:endParaRPr lang="en-US"/>
          </a:p>
        </p:txBody>
      </p:sp>
    </p:spTree>
    <p:extLst>
      <p:ext uri="{BB962C8B-B14F-4D97-AF65-F5344CB8AC3E}">
        <p14:creationId xmlns:p14="http://schemas.microsoft.com/office/powerpoint/2010/main" val="41362149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E97EBD1-A62B-094F-A170-E18F593F539B}" type="datetimeFigureOut">
              <a:rPr lang="en-US" smtClean="0"/>
              <a:t>8/7/2020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E36319-9186-C54B-89FB-39224E1BE77E}" type="slidenum">
              <a:rPr lang="en-US" smtClean="0"/>
              <a:t>‹#›</a:t>
            </a:fld>
            <a:endParaRPr lang="en-US"/>
          </a:p>
        </p:txBody>
      </p:sp>
    </p:spTree>
    <p:extLst>
      <p:ext uri="{BB962C8B-B14F-4D97-AF65-F5344CB8AC3E}">
        <p14:creationId xmlns:p14="http://schemas.microsoft.com/office/powerpoint/2010/main" val="20797669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E97EBD1-A62B-094F-A170-E18F593F539B}" type="datetimeFigureOut">
              <a:rPr lang="en-US" smtClean="0"/>
              <a:t>8/7/2020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E36319-9186-C54B-89FB-39224E1BE77E}" type="slidenum">
              <a:rPr lang="en-US" smtClean="0"/>
              <a:t>‹#›</a:t>
            </a:fld>
            <a:endParaRPr lang="en-US"/>
          </a:p>
        </p:txBody>
      </p:sp>
    </p:spTree>
    <p:extLst>
      <p:ext uri="{BB962C8B-B14F-4D97-AF65-F5344CB8AC3E}">
        <p14:creationId xmlns:p14="http://schemas.microsoft.com/office/powerpoint/2010/main" val="33972552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E97EBD1-A62B-094F-A170-E18F593F539B}" type="datetimeFigureOut">
              <a:rPr lang="en-US" smtClean="0"/>
              <a:t>8/7/2020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DE36319-9186-C54B-89FB-39224E1BE77E}" type="slidenum">
              <a:rPr lang="en-US" smtClean="0"/>
              <a:t>‹#›</a:t>
            </a:fld>
            <a:endParaRPr lang="en-US"/>
          </a:p>
        </p:txBody>
      </p:sp>
    </p:spTree>
    <p:extLst>
      <p:ext uri="{BB962C8B-B14F-4D97-AF65-F5344CB8AC3E}">
        <p14:creationId xmlns:p14="http://schemas.microsoft.com/office/powerpoint/2010/main" val="13388214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E97EBD1-A62B-094F-A170-E18F593F539B}" type="datetimeFigureOut">
              <a:rPr lang="en-US" smtClean="0"/>
              <a:t>8/7/2020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DE36319-9186-C54B-89FB-39224E1BE77E}" type="slidenum">
              <a:rPr lang="en-US" smtClean="0"/>
              <a:t>‹#›</a:t>
            </a:fld>
            <a:endParaRPr lang="en-US"/>
          </a:p>
        </p:txBody>
      </p:sp>
    </p:spTree>
    <p:extLst>
      <p:ext uri="{BB962C8B-B14F-4D97-AF65-F5344CB8AC3E}">
        <p14:creationId xmlns:p14="http://schemas.microsoft.com/office/powerpoint/2010/main" val="69001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97EBD1-A62B-094F-A170-E18F593F539B}" type="datetimeFigureOut">
              <a:rPr lang="en-US" smtClean="0"/>
              <a:t>8/7/2020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DE36319-9186-C54B-89FB-39224E1BE77E}" type="slidenum">
              <a:rPr lang="en-US" smtClean="0"/>
              <a:t>‹#›</a:t>
            </a:fld>
            <a:endParaRPr lang="en-US"/>
          </a:p>
        </p:txBody>
      </p:sp>
    </p:spTree>
    <p:extLst>
      <p:ext uri="{BB962C8B-B14F-4D97-AF65-F5344CB8AC3E}">
        <p14:creationId xmlns:p14="http://schemas.microsoft.com/office/powerpoint/2010/main" val="30281959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E97EBD1-A62B-094F-A170-E18F593F539B}" type="datetimeFigureOut">
              <a:rPr lang="en-US" smtClean="0"/>
              <a:t>8/7/2020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E36319-9186-C54B-89FB-39224E1BE77E}" type="slidenum">
              <a:rPr lang="en-US" smtClean="0"/>
              <a:t>‹#›</a:t>
            </a:fld>
            <a:endParaRPr lang="en-US"/>
          </a:p>
        </p:txBody>
      </p:sp>
    </p:spTree>
    <p:extLst>
      <p:ext uri="{BB962C8B-B14F-4D97-AF65-F5344CB8AC3E}">
        <p14:creationId xmlns:p14="http://schemas.microsoft.com/office/powerpoint/2010/main" val="23144519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E97EBD1-A62B-094F-A170-E18F593F539B}" type="datetimeFigureOut">
              <a:rPr lang="en-US" smtClean="0"/>
              <a:t>8/7/2020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E36319-9186-C54B-89FB-39224E1BE77E}" type="slidenum">
              <a:rPr lang="en-US" smtClean="0"/>
              <a:t>‹#›</a:t>
            </a:fld>
            <a:endParaRPr lang="en-US"/>
          </a:p>
        </p:txBody>
      </p:sp>
    </p:spTree>
    <p:extLst>
      <p:ext uri="{BB962C8B-B14F-4D97-AF65-F5344CB8AC3E}">
        <p14:creationId xmlns:p14="http://schemas.microsoft.com/office/powerpoint/2010/main" val="17324080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4E97EBD1-A62B-094F-A170-E18F593F539B}" type="datetimeFigureOut">
              <a:rPr lang="en-US" smtClean="0"/>
              <a:t>8/7/2020</a:t>
            </a:fld>
            <a:endParaRPr lang="en-US"/>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2DE36319-9186-C54B-89FB-39224E1BE77E}" type="slidenum">
              <a:rPr lang="en-US" smtClean="0"/>
              <a:t>‹#›</a:t>
            </a:fld>
            <a:endParaRPr lang="en-US"/>
          </a:p>
        </p:txBody>
      </p:sp>
    </p:spTree>
    <p:extLst>
      <p:ext uri="{BB962C8B-B14F-4D97-AF65-F5344CB8AC3E}">
        <p14:creationId xmlns:p14="http://schemas.microsoft.com/office/powerpoint/2010/main" val="13397095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lide4.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6885433" cy="9180577"/>
          </a:xfrm>
          <a:prstGeom prst="rect">
            <a:avLst/>
          </a:prstGeom>
        </p:spPr>
      </p:pic>
      <p:sp>
        <p:nvSpPr>
          <p:cNvPr id="8" name="TextBox 7"/>
          <p:cNvSpPr txBox="1"/>
          <p:nvPr/>
        </p:nvSpPr>
        <p:spPr>
          <a:xfrm>
            <a:off x="1775460" y="450296"/>
            <a:ext cx="2103120" cy="1107996"/>
          </a:xfrm>
          <a:prstGeom prst="rect">
            <a:avLst/>
          </a:prstGeom>
          <a:noFill/>
        </p:spPr>
        <p:txBody>
          <a:bodyPr wrap="square" rtlCol="0" anchor="t">
            <a:spAutoFit/>
          </a:bodyPr>
          <a:lstStyle/>
          <a:p>
            <a:r>
              <a:rPr lang="en-US" sz="1100" b="1" u="sng" dirty="0">
                <a:latin typeface="Comic Sans MS"/>
                <a:cs typeface="Comic Sans MS"/>
              </a:rPr>
              <a:t>Attendance:</a:t>
            </a:r>
            <a:r>
              <a:rPr lang="en-US" sz="1100" dirty="0">
                <a:latin typeface="Comic Sans MS"/>
                <a:cs typeface="Comic Sans MS"/>
              </a:rPr>
              <a:t>  School starts each day at 8:15.  In order to accomplish Kindergarten goals, attendance is very important! Please send a note if your child has been absent.</a:t>
            </a:r>
          </a:p>
        </p:txBody>
      </p:sp>
      <p:sp>
        <p:nvSpPr>
          <p:cNvPr id="9" name="TextBox 8"/>
          <p:cNvSpPr txBox="1"/>
          <p:nvPr/>
        </p:nvSpPr>
        <p:spPr>
          <a:xfrm>
            <a:off x="4423096" y="548760"/>
            <a:ext cx="2130104" cy="1277273"/>
          </a:xfrm>
          <a:prstGeom prst="rect">
            <a:avLst/>
          </a:prstGeom>
          <a:noFill/>
        </p:spPr>
        <p:txBody>
          <a:bodyPr wrap="square" rtlCol="0">
            <a:spAutoFit/>
          </a:bodyPr>
          <a:lstStyle/>
          <a:p>
            <a:r>
              <a:rPr lang="en-US" sz="1100" b="1" u="sng" dirty="0">
                <a:latin typeface="Comic Sans MS"/>
                <a:cs typeface="Comic Sans MS"/>
              </a:rPr>
              <a:t>Breakfast:</a:t>
            </a:r>
            <a:r>
              <a:rPr lang="en-US" sz="1100" dirty="0">
                <a:latin typeface="Comic Sans MS"/>
                <a:cs typeface="Comic Sans MS"/>
              </a:rPr>
              <a:t> Breakfast is free for all students. Breakfast will be served from 7:55-8:15 daily. Please do not drop your children off before the designated time, as they will not be supervised.</a:t>
            </a:r>
          </a:p>
        </p:txBody>
      </p:sp>
      <p:sp>
        <p:nvSpPr>
          <p:cNvPr id="10" name="TextBox 9"/>
          <p:cNvSpPr txBox="1"/>
          <p:nvPr/>
        </p:nvSpPr>
        <p:spPr>
          <a:xfrm>
            <a:off x="1789688" y="1779539"/>
            <a:ext cx="2049780" cy="1277273"/>
          </a:xfrm>
          <a:prstGeom prst="rect">
            <a:avLst/>
          </a:prstGeom>
          <a:noFill/>
        </p:spPr>
        <p:txBody>
          <a:bodyPr wrap="square" rtlCol="0" anchor="t">
            <a:spAutoFit/>
          </a:bodyPr>
          <a:lstStyle/>
          <a:p>
            <a:r>
              <a:rPr lang="en-US" sz="1100" b="1" u="sng" dirty="0">
                <a:latin typeface="Comic Sans MS"/>
                <a:cs typeface="Comic Sans MS"/>
              </a:rPr>
              <a:t>Communication:</a:t>
            </a:r>
            <a:r>
              <a:rPr lang="en-US" sz="1100" dirty="0">
                <a:latin typeface="Comic Sans MS"/>
                <a:cs typeface="Comic Sans MS"/>
              </a:rPr>
              <a:t>  Your child's folder will be sent home daily to communicate classroom events and behavior. Please contact the teacher with any concerns or questions.</a:t>
            </a:r>
          </a:p>
        </p:txBody>
      </p:sp>
      <p:sp>
        <p:nvSpPr>
          <p:cNvPr id="11" name="TextBox 10"/>
          <p:cNvSpPr txBox="1"/>
          <p:nvPr/>
        </p:nvSpPr>
        <p:spPr>
          <a:xfrm>
            <a:off x="4423096" y="1939398"/>
            <a:ext cx="2130104" cy="938719"/>
          </a:xfrm>
          <a:prstGeom prst="rect">
            <a:avLst/>
          </a:prstGeom>
          <a:noFill/>
        </p:spPr>
        <p:txBody>
          <a:bodyPr wrap="square" rtlCol="0">
            <a:spAutoFit/>
          </a:bodyPr>
          <a:lstStyle/>
          <a:p>
            <a:r>
              <a:rPr lang="en-US" sz="1100" b="1" u="sng" dirty="0">
                <a:latin typeface="Comic Sans MS"/>
                <a:cs typeface="Comic Sans MS"/>
              </a:rPr>
              <a:t>Dismissal:</a:t>
            </a:r>
            <a:r>
              <a:rPr lang="en-US" sz="1100" dirty="0">
                <a:latin typeface="Comic Sans MS"/>
                <a:cs typeface="Comic Sans MS"/>
              </a:rPr>
              <a:t>  School will be dismissed at 3:15. If your child has a transportation change, we must receive notice in writing.</a:t>
            </a:r>
          </a:p>
        </p:txBody>
      </p:sp>
      <p:sp>
        <p:nvSpPr>
          <p:cNvPr id="12" name="TextBox 11"/>
          <p:cNvSpPr txBox="1"/>
          <p:nvPr/>
        </p:nvSpPr>
        <p:spPr>
          <a:xfrm>
            <a:off x="1774448" y="3098941"/>
            <a:ext cx="2050792" cy="1107996"/>
          </a:xfrm>
          <a:prstGeom prst="rect">
            <a:avLst/>
          </a:prstGeom>
          <a:noFill/>
        </p:spPr>
        <p:txBody>
          <a:bodyPr wrap="square" rtlCol="0">
            <a:spAutoFit/>
          </a:bodyPr>
          <a:lstStyle/>
          <a:p>
            <a:r>
              <a:rPr lang="en-US" sz="1100" b="1" u="sng" dirty="0">
                <a:latin typeface="Comic Sans MS"/>
                <a:cs typeface="Comic Sans MS"/>
              </a:rPr>
              <a:t>Excellent Behavior: </a:t>
            </a:r>
            <a:r>
              <a:rPr lang="en-US" sz="1100" dirty="0">
                <a:latin typeface="Comic Sans MS"/>
                <a:cs typeface="Comic Sans MS"/>
              </a:rPr>
              <a:t>Great behavior is a school expectation. Students will be rewarded for demonstrating excellent behavior.</a:t>
            </a:r>
          </a:p>
        </p:txBody>
      </p:sp>
      <p:sp>
        <p:nvSpPr>
          <p:cNvPr id="13" name="TextBox 12"/>
          <p:cNvSpPr txBox="1"/>
          <p:nvPr/>
        </p:nvSpPr>
        <p:spPr>
          <a:xfrm>
            <a:off x="4423096" y="3066957"/>
            <a:ext cx="2130104" cy="1107996"/>
          </a:xfrm>
          <a:prstGeom prst="rect">
            <a:avLst/>
          </a:prstGeom>
          <a:noFill/>
        </p:spPr>
        <p:txBody>
          <a:bodyPr wrap="square" rtlCol="0">
            <a:spAutoFit/>
          </a:bodyPr>
          <a:lstStyle/>
          <a:p>
            <a:r>
              <a:rPr lang="en-US" sz="1100" b="1" u="sng" dirty="0">
                <a:latin typeface="Comic Sans MS"/>
                <a:cs typeface="Comic Sans MS"/>
              </a:rPr>
              <a:t>Field Trips:</a:t>
            </a:r>
            <a:r>
              <a:rPr lang="en-US" sz="1100" dirty="0">
                <a:latin typeface="Comic Sans MS"/>
                <a:cs typeface="Comic Sans MS"/>
              </a:rPr>
              <a:t> Field trips are a great way for students to make connections to the curriculum. Field trip notices will go home weeks before the scheduled trip.</a:t>
            </a:r>
          </a:p>
        </p:txBody>
      </p:sp>
      <p:sp>
        <p:nvSpPr>
          <p:cNvPr id="14" name="TextBox 13"/>
          <p:cNvSpPr txBox="1"/>
          <p:nvPr/>
        </p:nvSpPr>
        <p:spPr>
          <a:xfrm>
            <a:off x="1854590" y="4378358"/>
            <a:ext cx="2050792" cy="1107996"/>
          </a:xfrm>
          <a:prstGeom prst="rect">
            <a:avLst/>
          </a:prstGeom>
          <a:noFill/>
        </p:spPr>
        <p:txBody>
          <a:bodyPr wrap="square" rtlCol="0">
            <a:spAutoFit/>
          </a:bodyPr>
          <a:lstStyle/>
          <a:p>
            <a:r>
              <a:rPr lang="en-US" sz="1100" b="1" u="sng" dirty="0">
                <a:latin typeface="Comic Sans MS"/>
                <a:cs typeface="Comic Sans MS"/>
              </a:rPr>
              <a:t>Grades:</a:t>
            </a:r>
            <a:r>
              <a:rPr lang="en-US" sz="1100" dirty="0">
                <a:latin typeface="Comic Sans MS"/>
                <a:cs typeface="Comic Sans MS"/>
              </a:rPr>
              <a:t> Richmond County School System has Standards Based report cards for grades K-3. Please see your child’s teacher for more information.</a:t>
            </a:r>
          </a:p>
        </p:txBody>
      </p:sp>
      <p:sp>
        <p:nvSpPr>
          <p:cNvPr id="15" name="TextBox 14"/>
          <p:cNvSpPr txBox="1"/>
          <p:nvPr/>
        </p:nvSpPr>
        <p:spPr>
          <a:xfrm>
            <a:off x="4423096" y="4400420"/>
            <a:ext cx="2130104" cy="1277273"/>
          </a:xfrm>
          <a:prstGeom prst="rect">
            <a:avLst/>
          </a:prstGeom>
          <a:noFill/>
        </p:spPr>
        <p:txBody>
          <a:bodyPr wrap="square" rtlCol="0">
            <a:spAutoFit/>
          </a:bodyPr>
          <a:lstStyle/>
          <a:p>
            <a:r>
              <a:rPr lang="en-US" sz="1100" b="1" u="sng" dirty="0">
                <a:latin typeface="Comic Sans MS"/>
                <a:cs typeface="Comic Sans MS"/>
              </a:rPr>
              <a:t>Homework:</a:t>
            </a:r>
            <a:r>
              <a:rPr lang="en-US" sz="1100" dirty="0">
                <a:latin typeface="Comic Sans MS"/>
                <a:cs typeface="Comic Sans MS"/>
              </a:rPr>
              <a:t>  Homework is a great way for parents to be involved! Homework will be sent home every Monday ad will be due on Fridays. Nightly reading is also an expectation.</a:t>
            </a:r>
          </a:p>
        </p:txBody>
      </p:sp>
      <p:sp>
        <p:nvSpPr>
          <p:cNvPr id="16" name="TextBox 15"/>
          <p:cNvSpPr txBox="1"/>
          <p:nvPr/>
        </p:nvSpPr>
        <p:spPr>
          <a:xfrm>
            <a:off x="1775460" y="5683024"/>
            <a:ext cx="2049780" cy="1107996"/>
          </a:xfrm>
          <a:prstGeom prst="rect">
            <a:avLst/>
          </a:prstGeom>
          <a:noFill/>
        </p:spPr>
        <p:txBody>
          <a:bodyPr wrap="square" rtlCol="0" anchor="t">
            <a:spAutoFit/>
          </a:bodyPr>
          <a:lstStyle/>
          <a:p>
            <a:r>
              <a:rPr lang="en-US" sz="1100" b="1" u="sng" dirty="0">
                <a:latin typeface="Comic Sans MS"/>
                <a:cs typeface="Comic Sans MS"/>
              </a:rPr>
              <a:t>Independence:</a:t>
            </a:r>
            <a:r>
              <a:rPr lang="en-US" sz="1100" dirty="0">
                <a:latin typeface="Comic Sans MS"/>
                <a:cs typeface="Comic Sans MS"/>
              </a:rPr>
              <a:t> Kindergarten is a great time for children to exhibit independence! Look for times to allow them to display responsibility.</a:t>
            </a:r>
          </a:p>
        </p:txBody>
      </p:sp>
      <p:sp>
        <p:nvSpPr>
          <p:cNvPr id="17" name="TextBox 16"/>
          <p:cNvSpPr txBox="1"/>
          <p:nvPr/>
        </p:nvSpPr>
        <p:spPr>
          <a:xfrm>
            <a:off x="4417334" y="5756235"/>
            <a:ext cx="2135866" cy="600164"/>
          </a:xfrm>
          <a:prstGeom prst="rect">
            <a:avLst/>
          </a:prstGeom>
          <a:noFill/>
        </p:spPr>
        <p:txBody>
          <a:bodyPr wrap="square" rtlCol="0">
            <a:spAutoFit/>
          </a:bodyPr>
          <a:lstStyle/>
          <a:p>
            <a:r>
              <a:rPr lang="en-US" sz="1100" b="1" u="sng" dirty="0">
                <a:latin typeface="Comic Sans MS"/>
                <a:cs typeface="Comic Sans MS"/>
              </a:rPr>
              <a:t>Jacket:</a:t>
            </a:r>
            <a:r>
              <a:rPr lang="en-US" sz="1100" dirty="0">
                <a:latin typeface="Comic Sans MS"/>
                <a:cs typeface="Comic Sans MS"/>
              </a:rPr>
              <a:t> When the weather gets cooler, please send a jacket for you child.</a:t>
            </a:r>
          </a:p>
        </p:txBody>
      </p:sp>
      <p:sp>
        <p:nvSpPr>
          <p:cNvPr id="19" name="TextBox 18"/>
          <p:cNvSpPr txBox="1"/>
          <p:nvPr/>
        </p:nvSpPr>
        <p:spPr>
          <a:xfrm>
            <a:off x="1809163" y="6921157"/>
            <a:ext cx="2069417" cy="769441"/>
          </a:xfrm>
          <a:prstGeom prst="rect">
            <a:avLst/>
          </a:prstGeom>
          <a:noFill/>
        </p:spPr>
        <p:txBody>
          <a:bodyPr wrap="square" rtlCol="0" anchor="t">
            <a:spAutoFit/>
          </a:bodyPr>
          <a:lstStyle/>
          <a:p>
            <a:r>
              <a:rPr lang="en-US" sz="1100" b="1" u="sng" dirty="0">
                <a:latin typeface="Comic Sans MS"/>
                <a:cs typeface="Comic Sans MS"/>
              </a:rPr>
              <a:t>Kindness:</a:t>
            </a:r>
            <a:r>
              <a:rPr lang="en-US" sz="1100" dirty="0">
                <a:latin typeface="Comic Sans MS"/>
                <a:cs typeface="Comic Sans MS"/>
              </a:rPr>
              <a:t> All students at Sue Reynolds are expected to treat others with kindness and respect.</a:t>
            </a:r>
          </a:p>
        </p:txBody>
      </p:sp>
      <p:sp>
        <p:nvSpPr>
          <p:cNvPr id="20" name="TextBox 19"/>
          <p:cNvSpPr txBox="1"/>
          <p:nvPr/>
        </p:nvSpPr>
        <p:spPr>
          <a:xfrm>
            <a:off x="4424952" y="6810401"/>
            <a:ext cx="2128247" cy="1277273"/>
          </a:xfrm>
          <a:prstGeom prst="rect">
            <a:avLst/>
          </a:prstGeom>
          <a:noFill/>
        </p:spPr>
        <p:txBody>
          <a:bodyPr wrap="square" rtlCol="0">
            <a:spAutoFit/>
          </a:bodyPr>
          <a:lstStyle/>
          <a:p>
            <a:r>
              <a:rPr lang="en-US" sz="1100" b="1" u="sng" dirty="0">
                <a:latin typeface="Comic Sans MS"/>
                <a:cs typeface="Comic Sans MS"/>
              </a:rPr>
              <a:t>Lunch:</a:t>
            </a:r>
            <a:r>
              <a:rPr lang="en-US" sz="1100" dirty="0">
                <a:latin typeface="Comic Sans MS"/>
                <a:cs typeface="Comic Sans MS"/>
              </a:rPr>
              <a:t>  Lunch is free for all students. Students will have several options each day.  Students may also pack a lunch, but please note there is no refrigerator to store student lunches.</a:t>
            </a:r>
          </a:p>
        </p:txBody>
      </p:sp>
      <p:sp>
        <p:nvSpPr>
          <p:cNvPr id="21" name="TextBox 20"/>
          <p:cNvSpPr txBox="1"/>
          <p:nvPr/>
        </p:nvSpPr>
        <p:spPr>
          <a:xfrm rot="16200000">
            <a:off x="-2665924" y="3675137"/>
            <a:ext cx="6536179" cy="646331"/>
          </a:xfrm>
          <a:prstGeom prst="rect">
            <a:avLst/>
          </a:prstGeom>
          <a:noFill/>
        </p:spPr>
        <p:txBody>
          <a:bodyPr wrap="square" rtlCol="0" anchor="t">
            <a:spAutoFit/>
          </a:bodyPr>
          <a:lstStyle/>
          <a:p>
            <a:r>
              <a:rPr lang="en-US" sz="3600" b="1" dirty="0">
                <a:solidFill>
                  <a:schemeClr val="bg1"/>
                </a:solidFill>
                <a:latin typeface="Century Gothic"/>
                <a:cs typeface="Century Gothic"/>
              </a:rPr>
              <a:t>The ABCs of Kindergarten</a:t>
            </a:r>
          </a:p>
        </p:txBody>
      </p:sp>
    </p:spTree>
    <p:extLst>
      <p:ext uri="{BB962C8B-B14F-4D97-AF65-F5344CB8AC3E}">
        <p14:creationId xmlns:p14="http://schemas.microsoft.com/office/powerpoint/2010/main" val="28035128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lide5.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 y="0"/>
            <a:ext cx="6858000" cy="9144000"/>
          </a:xfrm>
          <a:prstGeom prst="rect">
            <a:avLst/>
          </a:prstGeom>
        </p:spPr>
      </p:pic>
      <p:sp>
        <p:nvSpPr>
          <p:cNvPr id="5" name="TextBox 4"/>
          <p:cNvSpPr txBox="1"/>
          <p:nvPr/>
        </p:nvSpPr>
        <p:spPr>
          <a:xfrm>
            <a:off x="999053" y="409358"/>
            <a:ext cx="2414707" cy="1277273"/>
          </a:xfrm>
          <a:prstGeom prst="rect">
            <a:avLst/>
          </a:prstGeom>
          <a:noFill/>
        </p:spPr>
        <p:txBody>
          <a:bodyPr wrap="square" rtlCol="0">
            <a:spAutoFit/>
          </a:bodyPr>
          <a:lstStyle/>
          <a:p>
            <a:r>
              <a:rPr lang="en-US" sz="1100" b="1" u="sng" dirty="0">
                <a:latin typeface="Comic Sans MS"/>
                <a:cs typeface="Comic Sans MS"/>
              </a:rPr>
              <a:t>Money:</a:t>
            </a:r>
            <a:r>
              <a:rPr lang="en-US" sz="1100" dirty="0">
                <a:latin typeface="Comic Sans MS"/>
                <a:cs typeface="Comic Sans MS"/>
              </a:rPr>
              <a:t> If you need to send money to school for special events or field trips, please send it labeled in an envelope with your child’s name, the amount enclosed, and the purpose for the money. </a:t>
            </a:r>
          </a:p>
          <a:p>
            <a:r>
              <a:rPr lang="en-US" sz="1100" dirty="0">
                <a:latin typeface="Comic Sans MS"/>
                <a:cs typeface="Comic Sans MS"/>
              </a:rPr>
              <a:t>Please wear mask daily</a:t>
            </a:r>
          </a:p>
        </p:txBody>
      </p:sp>
      <p:sp>
        <p:nvSpPr>
          <p:cNvPr id="6" name="TextBox 5"/>
          <p:cNvSpPr txBox="1"/>
          <p:nvPr/>
        </p:nvSpPr>
        <p:spPr>
          <a:xfrm>
            <a:off x="4027040" y="409358"/>
            <a:ext cx="2537298" cy="769441"/>
          </a:xfrm>
          <a:prstGeom prst="rect">
            <a:avLst/>
          </a:prstGeom>
          <a:noFill/>
        </p:spPr>
        <p:txBody>
          <a:bodyPr wrap="square" rtlCol="0" anchor="t">
            <a:spAutoFit/>
          </a:bodyPr>
          <a:lstStyle/>
          <a:p>
            <a:r>
              <a:rPr lang="en-US" sz="1100" b="1" u="sng" dirty="0">
                <a:latin typeface="Comic Sans MS"/>
                <a:cs typeface="Comic Sans MS"/>
              </a:rPr>
              <a:t>Newsletter:</a:t>
            </a:r>
            <a:r>
              <a:rPr lang="en-US" sz="1100" dirty="0">
                <a:latin typeface="Comic Sans MS"/>
                <a:cs typeface="Comic Sans MS"/>
              </a:rPr>
              <a:t> A monthly newsletter will go home at the start of each month.  Please check it to find out what’s going on in our classrooms.</a:t>
            </a:r>
          </a:p>
        </p:txBody>
      </p:sp>
      <p:sp>
        <p:nvSpPr>
          <p:cNvPr id="7" name="TextBox 6"/>
          <p:cNvSpPr txBox="1"/>
          <p:nvPr/>
        </p:nvSpPr>
        <p:spPr>
          <a:xfrm>
            <a:off x="999053" y="1688516"/>
            <a:ext cx="2414707" cy="1107996"/>
          </a:xfrm>
          <a:prstGeom prst="rect">
            <a:avLst/>
          </a:prstGeom>
          <a:noFill/>
        </p:spPr>
        <p:txBody>
          <a:bodyPr wrap="square" rtlCol="0">
            <a:spAutoFit/>
          </a:bodyPr>
          <a:lstStyle/>
          <a:p>
            <a:r>
              <a:rPr lang="en-US" sz="1100" b="1" u="sng" dirty="0">
                <a:latin typeface="Comic Sans MS"/>
                <a:cs typeface="Comic Sans MS"/>
              </a:rPr>
              <a:t>Outdoor Time:</a:t>
            </a:r>
            <a:r>
              <a:rPr lang="en-US" sz="1100" dirty="0">
                <a:latin typeface="Comic Sans MS"/>
                <a:cs typeface="Comic Sans MS"/>
              </a:rPr>
              <a:t> Weather permitting, we will have 15 minutes of scheduled recess daily. Please make sure your child is appropriately dressed for the season.</a:t>
            </a:r>
          </a:p>
        </p:txBody>
      </p:sp>
      <p:sp>
        <p:nvSpPr>
          <p:cNvPr id="8" name="TextBox 7"/>
          <p:cNvSpPr txBox="1"/>
          <p:nvPr/>
        </p:nvSpPr>
        <p:spPr>
          <a:xfrm>
            <a:off x="4027040" y="1632255"/>
            <a:ext cx="2529347" cy="1107996"/>
          </a:xfrm>
          <a:prstGeom prst="rect">
            <a:avLst/>
          </a:prstGeom>
          <a:noFill/>
        </p:spPr>
        <p:txBody>
          <a:bodyPr wrap="square" rtlCol="0">
            <a:spAutoFit/>
          </a:bodyPr>
          <a:lstStyle/>
          <a:p>
            <a:r>
              <a:rPr lang="en-US" sz="1100" b="1" u="sng" dirty="0">
                <a:latin typeface="Comic Sans MS"/>
                <a:cs typeface="Comic Sans MS"/>
              </a:rPr>
              <a:t>Poetry:</a:t>
            </a:r>
            <a:r>
              <a:rPr lang="en-US" sz="1100" dirty="0">
                <a:latin typeface="Comic Sans MS"/>
                <a:cs typeface="Comic Sans MS"/>
              </a:rPr>
              <a:t> This year your child will have a Poetry Journal. We will add a poem to the collection every week. On Fridays, your child will bring his/her Poetry Journal home to share with you.</a:t>
            </a:r>
          </a:p>
        </p:txBody>
      </p:sp>
      <p:sp>
        <p:nvSpPr>
          <p:cNvPr id="9" name="TextBox 8"/>
          <p:cNvSpPr txBox="1"/>
          <p:nvPr/>
        </p:nvSpPr>
        <p:spPr>
          <a:xfrm>
            <a:off x="4027040" y="2812846"/>
            <a:ext cx="2663320" cy="1615827"/>
          </a:xfrm>
          <a:prstGeom prst="rect">
            <a:avLst/>
          </a:prstGeom>
          <a:noFill/>
        </p:spPr>
        <p:txBody>
          <a:bodyPr wrap="square" rtlCol="0">
            <a:spAutoFit/>
          </a:bodyPr>
          <a:lstStyle/>
          <a:p>
            <a:r>
              <a:rPr lang="en-US" sz="1100" b="1" u="sng" dirty="0">
                <a:latin typeface="Comic Sans MS"/>
                <a:cs typeface="Comic Sans MS"/>
              </a:rPr>
              <a:t>Report Cards:</a:t>
            </a:r>
            <a:r>
              <a:rPr lang="en-US" sz="1100" dirty="0">
                <a:latin typeface="Comic Sans MS"/>
                <a:cs typeface="Comic Sans MS"/>
              </a:rPr>
              <a:t> Report cards are sent home every 9 weeks. Please review it, sign the report card jacket, and return the jacket to school. Conference days are scheduled by the district in Oct. and March; however, please contact your child’s teacher if you would like to confer at an alternate time.</a:t>
            </a:r>
          </a:p>
        </p:txBody>
      </p:sp>
      <p:sp>
        <p:nvSpPr>
          <p:cNvPr id="10" name="TextBox 9"/>
          <p:cNvSpPr txBox="1"/>
          <p:nvPr/>
        </p:nvSpPr>
        <p:spPr>
          <a:xfrm>
            <a:off x="4027040" y="4447482"/>
            <a:ext cx="2427612" cy="769441"/>
          </a:xfrm>
          <a:prstGeom prst="rect">
            <a:avLst/>
          </a:prstGeom>
          <a:noFill/>
        </p:spPr>
        <p:txBody>
          <a:bodyPr wrap="square" rtlCol="0">
            <a:spAutoFit/>
          </a:bodyPr>
          <a:lstStyle/>
          <a:p>
            <a:r>
              <a:rPr lang="en-US" sz="1100" b="1" u="sng" dirty="0">
                <a:latin typeface="Comic Sans MS"/>
                <a:cs typeface="Comic Sans MS"/>
              </a:rPr>
              <a:t>Toys:</a:t>
            </a:r>
            <a:r>
              <a:rPr lang="en-US" sz="1100" dirty="0">
                <a:latin typeface="Comic Sans MS"/>
                <a:cs typeface="Comic Sans MS"/>
              </a:rPr>
              <a:t> Please do not allow your child to bring toys to school. Toys are a distraction and will be confiscated.</a:t>
            </a:r>
          </a:p>
        </p:txBody>
      </p:sp>
      <p:sp>
        <p:nvSpPr>
          <p:cNvPr id="11" name="TextBox 10"/>
          <p:cNvSpPr txBox="1"/>
          <p:nvPr/>
        </p:nvSpPr>
        <p:spPr>
          <a:xfrm>
            <a:off x="999053" y="2862871"/>
            <a:ext cx="2338507" cy="938719"/>
          </a:xfrm>
          <a:prstGeom prst="rect">
            <a:avLst/>
          </a:prstGeom>
          <a:noFill/>
        </p:spPr>
        <p:txBody>
          <a:bodyPr wrap="square" rtlCol="0">
            <a:spAutoFit/>
          </a:bodyPr>
          <a:lstStyle/>
          <a:p>
            <a:r>
              <a:rPr lang="en-US" sz="1100" b="1" u="sng" dirty="0">
                <a:latin typeface="Comic Sans MS"/>
                <a:cs typeface="Comic Sans MS"/>
              </a:rPr>
              <a:t>Quality Work:</a:t>
            </a:r>
            <a:r>
              <a:rPr lang="en-US" sz="1100" dirty="0">
                <a:latin typeface="Comic Sans MS"/>
                <a:cs typeface="Comic Sans MS"/>
              </a:rPr>
              <a:t> All students are expected to produce quality work. Please encourage your child to do their personal best every day.</a:t>
            </a:r>
          </a:p>
        </p:txBody>
      </p:sp>
      <p:sp>
        <p:nvSpPr>
          <p:cNvPr id="12" name="TextBox 11"/>
          <p:cNvSpPr txBox="1"/>
          <p:nvPr/>
        </p:nvSpPr>
        <p:spPr>
          <a:xfrm>
            <a:off x="999053" y="4005629"/>
            <a:ext cx="2166176" cy="1107996"/>
          </a:xfrm>
          <a:prstGeom prst="rect">
            <a:avLst/>
          </a:prstGeom>
          <a:noFill/>
        </p:spPr>
        <p:txBody>
          <a:bodyPr wrap="square" rtlCol="0" anchor="t">
            <a:spAutoFit/>
          </a:bodyPr>
          <a:lstStyle/>
          <a:p>
            <a:r>
              <a:rPr lang="en-US" sz="1100" b="1" u="sng" dirty="0">
                <a:latin typeface="Comic Sans MS"/>
                <a:cs typeface="Comic Sans MS"/>
              </a:rPr>
              <a:t>Specials:</a:t>
            </a:r>
            <a:r>
              <a:rPr lang="en-US" sz="1100" dirty="0">
                <a:latin typeface="Comic Sans MS"/>
                <a:cs typeface="Comic Sans MS"/>
              </a:rPr>
              <a:t> We will have PE, Art, and Music regularly. Please check your child’s folder for PE days to ensure your child is dressed appropriately.</a:t>
            </a:r>
          </a:p>
        </p:txBody>
      </p:sp>
      <p:sp>
        <p:nvSpPr>
          <p:cNvPr id="13" name="TextBox 12"/>
          <p:cNvSpPr txBox="1"/>
          <p:nvPr/>
        </p:nvSpPr>
        <p:spPr>
          <a:xfrm>
            <a:off x="999053" y="5284787"/>
            <a:ext cx="2492970" cy="1107996"/>
          </a:xfrm>
          <a:prstGeom prst="rect">
            <a:avLst/>
          </a:prstGeom>
          <a:noFill/>
        </p:spPr>
        <p:txBody>
          <a:bodyPr wrap="square" rtlCol="0" anchor="t">
            <a:spAutoFit/>
          </a:bodyPr>
          <a:lstStyle/>
          <a:p>
            <a:r>
              <a:rPr lang="en-US" sz="1100" b="1" u="sng" dirty="0">
                <a:latin typeface="Comic Sans MS"/>
                <a:cs typeface="Comic Sans MS"/>
              </a:rPr>
              <a:t>Units:</a:t>
            </a:r>
            <a:r>
              <a:rPr lang="en-US" sz="1100" dirty="0">
                <a:latin typeface="Comic Sans MS"/>
                <a:cs typeface="Comic Sans MS"/>
              </a:rPr>
              <a:t> Check our monthly newsletters to find out what we are learning. If you have something to contribute to a particular unit, please contact your child’s teacher. We’d love your input!</a:t>
            </a:r>
          </a:p>
        </p:txBody>
      </p:sp>
      <p:sp>
        <p:nvSpPr>
          <p:cNvPr id="14" name="TextBox 13"/>
          <p:cNvSpPr txBox="1"/>
          <p:nvPr/>
        </p:nvSpPr>
        <p:spPr>
          <a:xfrm>
            <a:off x="999052" y="6674602"/>
            <a:ext cx="2414707" cy="769441"/>
          </a:xfrm>
          <a:prstGeom prst="rect">
            <a:avLst/>
          </a:prstGeom>
          <a:noFill/>
        </p:spPr>
        <p:txBody>
          <a:bodyPr wrap="square" rtlCol="0">
            <a:spAutoFit/>
          </a:bodyPr>
          <a:lstStyle/>
          <a:p>
            <a:r>
              <a:rPr lang="en-US" sz="1100" b="1" u="sng" dirty="0">
                <a:latin typeface="Comic Sans MS"/>
                <a:cs typeface="Comic Sans MS"/>
              </a:rPr>
              <a:t>Website:</a:t>
            </a:r>
            <a:r>
              <a:rPr lang="en-US" sz="1100" dirty="0">
                <a:latin typeface="Comic Sans MS"/>
                <a:cs typeface="Comic Sans MS"/>
              </a:rPr>
              <a:t> Check our website for updates on our learning! Also, an extra copy of the newsletter will be posted on the website.</a:t>
            </a:r>
          </a:p>
        </p:txBody>
      </p:sp>
      <p:sp>
        <p:nvSpPr>
          <p:cNvPr id="15" name="TextBox 14"/>
          <p:cNvSpPr txBox="1"/>
          <p:nvPr/>
        </p:nvSpPr>
        <p:spPr>
          <a:xfrm>
            <a:off x="4019435" y="5356965"/>
            <a:ext cx="2502722" cy="1277273"/>
          </a:xfrm>
          <a:prstGeom prst="rect">
            <a:avLst/>
          </a:prstGeom>
          <a:noFill/>
        </p:spPr>
        <p:txBody>
          <a:bodyPr wrap="square" rtlCol="0">
            <a:spAutoFit/>
          </a:bodyPr>
          <a:lstStyle/>
          <a:p>
            <a:r>
              <a:rPr lang="en-US" sz="1100" b="1" u="sng" dirty="0">
                <a:latin typeface="Comic Sans MS"/>
                <a:cs typeface="Comic Sans MS"/>
              </a:rPr>
              <a:t>Visitation:</a:t>
            </a:r>
            <a:r>
              <a:rPr lang="en-US" sz="1100" dirty="0">
                <a:latin typeface="Comic Sans MS"/>
                <a:cs typeface="Comic Sans MS"/>
              </a:rPr>
              <a:t> If you would like to visit our classroom, please stop at the office for a visitor’s pass. Please note that teaching time is not time for conferences. All conferences need to be scheduled in advance.</a:t>
            </a:r>
          </a:p>
        </p:txBody>
      </p:sp>
      <p:sp>
        <p:nvSpPr>
          <p:cNvPr id="16" name="TextBox 15"/>
          <p:cNvSpPr txBox="1"/>
          <p:nvPr/>
        </p:nvSpPr>
        <p:spPr>
          <a:xfrm>
            <a:off x="4025200" y="6674602"/>
            <a:ext cx="2491192" cy="600164"/>
          </a:xfrm>
          <a:prstGeom prst="rect">
            <a:avLst/>
          </a:prstGeom>
          <a:noFill/>
        </p:spPr>
        <p:txBody>
          <a:bodyPr wrap="square" rtlCol="0" anchor="t">
            <a:spAutoFit/>
          </a:bodyPr>
          <a:lstStyle/>
          <a:p>
            <a:r>
              <a:rPr lang="en-US" sz="1100" b="1" u="sng" dirty="0" err="1">
                <a:latin typeface="Comic Sans MS"/>
                <a:cs typeface="Comic Sans MS"/>
              </a:rPr>
              <a:t>eXciting</a:t>
            </a:r>
            <a:r>
              <a:rPr lang="en-US" sz="1100" b="1" u="sng" dirty="0">
                <a:latin typeface="Comic Sans MS"/>
                <a:cs typeface="Comic Sans MS"/>
              </a:rPr>
              <a:t> </a:t>
            </a:r>
            <a:r>
              <a:rPr lang="en-US" sz="1100" b="1" u="sng" dirty="0" err="1">
                <a:latin typeface="Comic Sans MS"/>
                <a:cs typeface="Comic Sans MS"/>
              </a:rPr>
              <a:t>eXperiences</a:t>
            </a:r>
            <a:r>
              <a:rPr lang="en-US" sz="1100" b="1" u="sng" dirty="0">
                <a:latin typeface="Comic Sans MS"/>
                <a:cs typeface="Comic Sans MS"/>
              </a:rPr>
              <a:t>: </a:t>
            </a:r>
            <a:r>
              <a:rPr lang="en-US" sz="1100" dirty="0">
                <a:latin typeface="Comic Sans MS"/>
                <a:cs typeface="Comic Sans MS"/>
              </a:rPr>
              <a:t>Kindergarten will be a time of </a:t>
            </a:r>
            <a:r>
              <a:rPr lang="en-US" sz="1100" dirty="0" err="1">
                <a:latin typeface="Comic Sans MS"/>
                <a:cs typeface="Comic Sans MS"/>
              </a:rPr>
              <a:t>eXciting</a:t>
            </a:r>
            <a:r>
              <a:rPr lang="en-US" sz="1100" dirty="0">
                <a:latin typeface="Comic Sans MS"/>
                <a:cs typeface="Comic Sans MS"/>
              </a:rPr>
              <a:t> </a:t>
            </a:r>
            <a:r>
              <a:rPr lang="en-US" sz="1100" dirty="0" err="1">
                <a:latin typeface="Comic Sans MS"/>
                <a:cs typeface="Comic Sans MS"/>
              </a:rPr>
              <a:t>eXperiences</a:t>
            </a:r>
            <a:r>
              <a:rPr lang="en-US" sz="1100" dirty="0">
                <a:latin typeface="Comic Sans MS"/>
                <a:cs typeface="Comic Sans MS"/>
              </a:rPr>
              <a:t>! </a:t>
            </a:r>
          </a:p>
        </p:txBody>
      </p:sp>
      <p:sp>
        <p:nvSpPr>
          <p:cNvPr id="17" name="TextBox 16"/>
          <p:cNvSpPr txBox="1"/>
          <p:nvPr/>
        </p:nvSpPr>
        <p:spPr>
          <a:xfrm>
            <a:off x="999050" y="7858515"/>
            <a:ext cx="2414709" cy="1107996"/>
          </a:xfrm>
          <a:prstGeom prst="rect">
            <a:avLst/>
          </a:prstGeom>
          <a:noFill/>
        </p:spPr>
        <p:txBody>
          <a:bodyPr wrap="square" rtlCol="0">
            <a:spAutoFit/>
          </a:bodyPr>
          <a:lstStyle/>
          <a:p>
            <a:r>
              <a:rPr lang="en-US" sz="1100" b="1" u="sng" dirty="0">
                <a:latin typeface="Comic Sans MS"/>
                <a:cs typeface="Comic Sans MS"/>
              </a:rPr>
              <a:t>You:</a:t>
            </a:r>
            <a:r>
              <a:rPr lang="en-US" sz="1100" dirty="0">
                <a:latin typeface="Comic Sans MS"/>
                <a:cs typeface="Comic Sans MS"/>
              </a:rPr>
              <a:t> You have an integral role in your child’s education.. There are many ways to get involved in your child’s education; join the PTA, volunteer at school, attend parent workshops, and stay informed.</a:t>
            </a:r>
          </a:p>
        </p:txBody>
      </p:sp>
      <p:sp>
        <p:nvSpPr>
          <p:cNvPr id="18" name="TextBox 17"/>
          <p:cNvSpPr txBox="1"/>
          <p:nvPr/>
        </p:nvSpPr>
        <p:spPr>
          <a:xfrm>
            <a:off x="4025200" y="7740023"/>
            <a:ext cx="2203524" cy="938719"/>
          </a:xfrm>
          <a:prstGeom prst="rect">
            <a:avLst/>
          </a:prstGeom>
          <a:noFill/>
        </p:spPr>
        <p:txBody>
          <a:bodyPr wrap="square" rtlCol="0" anchor="t">
            <a:spAutoFit/>
          </a:bodyPr>
          <a:lstStyle/>
          <a:p>
            <a:r>
              <a:rPr lang="en-US" sz="1100" b="1" u="sng" dirty="0">
                <a:latin typeface="Comic Sans MS"/>
                <a:cs typeface="Comic Sans MS"/>
              </a:rPr>
              <a:t>ZZZZZZZ</a:t>
            </a:r>
            <a:r>
              <a:rPr lang="en-US" sz="1100" dirty="0">
                <a:latin typeface="Comic Sans MS"/>
                <a:cs typeface="Comic Sans MS"/>
              </a:rPr>
              <a:t>: Make sure your child gets plenty of rest. Remember that routine and structure will help your Kindergartener succeed.</a:t>
            </a:r>
          </a:p>
        </p:txBody>
      </p:sp>
      <p:pic>
        <p:nvPicPr>
          <p:cNvPr id="19" name="Picture 18" descr="Slide5.jpg">
            <a:extLst>
              <a:ext uri="{FF2B5EF4-FFF2-40B4-BE49-F238E27FC236}">
                <a16:creationId xmlns:a16="http://schemas.microsoft.com/office/drawing/2014/main" id="{34F41FF2-DF9C-49FF-8AAB-EF42B4DE81BB}"/>
              </a:ext>
            </a:extLst>
          </p:cNvPr>
          <p:cNvPicPr>
            <a:picLocks noChangeAspect="1"/>
          </p:cNvPicPr>
          <p:nvPr/>
        </p:nvPicPr>
        <p:blipFill rotWithShape="1">
          <a:blip r:embed="rId2">
            <a:extLst>
              <a:ext uri="{28A0092B-C50C-407E-A947-70E740481C1C}">
                <a14:useLocalDpi xmlns:a14="http://schemas.microsoft.com/office/drawing/2010/main" val="0"/>
              </a:ext>
            </a:extLst>
          </a:blip>
          <a:srcRect l="47777" t="36475" r="40889" b="49115"/>
          <a:stretch/>
        </p:blipFill>
        <p:spPr>
          <a:xfrm>
            <a:off x="3293680" y="3663928"/>
            <a:ext cx="777240" cy="1317637"/>
          </a:xfrm>
          <a:prstGeom prst="rect">
            <a:avLst/>
          </a:prstGeom>
        </p:spPr>
      </p:pic>
    </p:spTree>
    <p:extLst>
      <p:ext uri="{BB962C8B-B14F-4D97-AF65-F5344CB8AC3E}">
        <p14:creationId xmlns:p14="http://schemas.microsoft.com/office/powerpoint/2010/main" val="29459923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3498</TotalTime>
  <Words>776</Words>
  <Application>Microsoft Office PowerPoint</Application>
  <PresentationFormat>On-screen Show (4:3)</PresentationFormat>
  <Paragraphs>28</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Century Gothic</vt:lpstr>
      <vt:lpstr>Comic Sans MS</vt:lpstr>
      <vt:lpstr>Office Theme</vt:lpstr>
      <vt:lpstr>PowerPoint Presentation</vt:lpstr>
      <vt:lpstr>PowerPoint Presentation</vt:lpstr>
    </vt:vector>
  </TitlesOfParts>
  <Company>Simply Kinder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Jennifer Kadar</dc:creator>
  <cp:lastModifiedBy>Miller, Yulonda</cp:lastModifiedBy>
  <cp:revision>53</cp:revision>
  <dcterms:created xsi:type="dcterms:W3CDTF">2013-06-03T19:18:38Z</dcterms:created>
  <dcterms:modified xsi:type="dcterms:W3CDTF">2020-08-07T23:31:56Z</dcterms:modified>
</cp:coreProperties>
</file>